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90BD8F3-074B-4F36-820E-D081D9560DF7}" type="datetimeFigureOut">
              <a:rPr lang="en-IN" smtClean="0"/>
              <a:t>21-03-2019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3677937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90BD8F3-074B-4F36-820E-D081D9560DF7}" type="datetimeFigureOut">
              <a:rPr lang="en-IN" smtClean="0"/>
              <a:t>21-03-2019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3937276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0BD8F3-074B-4F36-820E-D081D9560DF7}" type="datetimeFigureOut">
              <a:rPr lang="en-IN" smtClean="0"/>
              <a:t>21-03-2019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3645498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90BD8F3-074B-4F36-820E-D081D9560DF7}" type="datetimeFigureOut">
              <a:rPr lang="en-IN" smtClean="0"/>
              <a:t>21-03-2019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166303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90BD8F3-074B-4F36-820E-D081D9560DF7}" type="datetimeFigureOut">
              <a:rPr lang="en-IN" smtClean="0"/>
              <a:t>21-03-2019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233847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90BD8F3-074B-4F36-820E-D081D9560DF7}" type="datetimeFigureOut">
              <a:rPr lang="en-IN" smtClean="0"/>
              <a:t>21-03-2019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3004470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0BD8F3-074B-4F36-820E-D081D9560DF7}" type="datetimeFigureOut">
              <a:rPr lang="en-IN" smtClean="0"/>
              <a:t>21-03-2019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2294929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0BD8F3-074B-4F36-820E-D081D9560DF7}" type="datetimeFigureOut">
              <a:rPr lang="en-IN" smtClean="0"/>
              <a:t>21-03-2019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3111689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0BD8F3-074B-4F36-820E-D081D9560DF7}" type="datetimeFigureOut">
              <a:rPr lang="en-IN" smtClean="0"/>
              <a:t>21-03-2019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1261075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90BD8F3-074B-4F36-820E-D081D9560DF7}" type="datetimeFigureOut">
              <a:rPr lang="en-IN" smtClean="0"/>
              <a:t>21-03-2019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261089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90BD8F3-074B-4F36-820E-D081D9560DF7}" type="datetimeFigureOut">
              <a:rPr lang="en-IN" smtClean="0"/>
              <a:t>21-03-2019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3884970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0BD8F3-074B-4F36-820E-D081D9560DF7}" type="datetimeFigureOut">
              <a:rPr lang="en-IN" smtClean="0"/>
              <a:t>21-03-2019</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E9C708-CFE9-4D7D-BD45-15843B83AEEE}" type="slidenum">
              <a:rPr lang="en-IN" smtClean="0"/>
              <a:t>‹#›</a:t>
            </a:fld>
            <a:endParaRPr lang="en-IN"/>
          </a:p>
        </p:txBody>
      </p:sp>
    </p:spTree>
    <p:extLst>
      <p:ext uri="{BB962C8B-B14F-4D97-AF65-F5344CB8AC3E}">
        <p14:creationId xmlns:p14="http://schemas.microsoft.com/office/powerpoint/2010/main" val="34278052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nhancenow.com/offers/#mc_embed_signup"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calendly.co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nhancenow.com/offers/#mc_embed_signup"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54986" y="2012"/>
            <a:ext cx="9144000" cy="2387600"/>
          </a:xfrm>
        </p:spPr>
        <p:txBody>
          <a:bodyPr/>
          <a:lstStyle/>
          <a:p>
            <a:r>
              <a:rPr lang="en-US" dirty="0" smtClean="0"/>
              <a:t>6 Amazing Ways to Educate your Customer!</a:t>
            </a:r>
            <a:endParaRPr lang="en-IN" dirty="0"/>
          </a:p>
        </p:txBody>
      </p:sp>
      <p:sp>
        <p:nvSpPr>
          <p:cNvPr id="3" name="Subtitle 2"/>
          <p:cNvSpPr>
            <a:spLocks noGrp="1"/>
          </p:cNvSpPr>
          <p:nvPr>
            <p:ph type="subTitle" idx="1"/>
          </p:nvPr>
        </p:nvSpPr>
        <p:spPr>
          <a:xfrm>
            <a:off x="2080519" y="4739427"/>
            <a:ext cx="4385206" cy="1494105"/>
          </a:xfrm>
        </p:spPr>
        <p:txBody>
          <a:bodyPr/>
          <a:lstStyle/>
          <a:p>
            <a:endParaRPr lang="en-IN" dirty="0"/>
          </a:p>
        </p:txBody>
      </p:sp>
      <p:pic>
        <p:nvPicPr>
          <p:cNvPr id="1026" name="Picture 2" descr="https://i1.wp.com/blog.nhancenow.com/wp-content/uploads/2019/02/Customer-Education-Article.jpg?fit=1084%2C610&amp;ssl=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0519" y="2222187"/>
            <a:ext cx="7956416" cy="4477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5821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0332" y="365126"/>
            <a:ext cx="6923468" cy="98514"/>
          </a:xfrm>
        </p:spPr>
        <p:txBody>
          <a:bodyPr>
            <a:normAutofit fontScale="90000"/>
          </a:bodyPr>
          <a:lstStyle/>
          <a:p>
            <a:endParaRPr lang="en-IN"/>
          </a:p>
        </p:txBody>
      </p:sp>
      <p:sp>
        <p:nvSpPr>
          <p:cNvPr id="3" name="Content Placeholder 2"/>
          <p:cNvSpPr>
            <a:spLocks noGrp="1"/>
          </p:cNvSpPr>
          <p:nvPr>
            <p:ph idx="1"/>
          </p:nvPr>
        </p:nvSpPr>
        <p:spPr>
          <a:xfrm>
            <a:off x="553792" y="682580"/>
            <a:ext cx="10800008" cy="5494383"/>
          </a:xfrm>
        </p:spPr>
        <p:txBody>
          <a:bodyPr>
            <a:normAutofit fontScale="85000" lnSpcReduction="10000"/>
          </a:bodyPr>
          <a:lstStyle/>
          <a:p>
            <a:r>
              <a:rPr lang="en-US" dirty="0"/>
              <a:t>You might be delivering your customers an amazing product or service, on-time, with a smile, but if you are not educating your customers about how to make the best use of your product; then you are at risk of losing many potential customers.</a:t>
            </a:r>
          </a:p>
          <a:p>
            <a:r>
              <a:rPr lang="en-US" dirty="0"/>
              <a:t>It’s not just enough to find your ideal customer and sell more. You need to make sure that they start using your product/service at the earliest and get the maximum benefit out of it. Only when the real value of your product is realized by your customers, they will continue to do business with you.</a:t>
            </a:r>
          </a:p>
          <a:p>
            <a:r>
              <a:rPr lang="en-US" b="1" i="1" dirty="0"/>
              <a:t>So, how do you get your customers to make the most use of your product/service?</a:t>
            </a:r>
            <a:endParaRPr lang="en-US" dirty="0"/>
          </a:p>
          <a:p>
            <a:r>
              <a:rPr lang="en-US" b="1" dirty="0"/>
              <a:t>By Educating and Motivating them on a regular basis!</a:t>
            </a:r>
            <a:endParaRPr lang="en-US" dirty="0"/>
          </a:p>
          <a:p>
            <a:r>
              <a:rPr lang="en-US" dirty="0"/>
              <a:t>These digital activities also give you a great opportunity to proactively engage with your customers &amp; build better customer-relationships. </a:t>
            </a:r>
            <a:r>
              <a:rPr lang="en-US" b="1" dirty="0"/>
              <a:t>If you follow every step in this article you can eventually turn every purchase into a lifelong loyalty.</a:t>
            </a:r>
            <a:endParaRPr lang="en-US" dirty="0"/>
          </a:p>
          <a:p>
            <a:r>
              <a:rPr lang="en-US" dirty="0"/>
              <a:t>There are plenty of free Applications available to automate these activities for you. In this article, we will run into some of the most effective tools that can do this for you.</a:t>
            </a:r>
          </a:p>
          <a:p>
            <a:endParaRPr lang="en-IN" dirty="0"/>
          </a:p>
        </p:txBody>
      </p:sp>
    </p:spTree>
    <p:extLst>
      <p:ext uri="{BB962C8B-B14F-4D97-AF65-F5344CB8AC3E}">
        <p14:creationId xmlns:p14="http://schemas.microsoft.com/office/powerpoint/2010/main" val="1571689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335" y="365125"/>
            <a:ext cx="11372045" cy="1025793"/>
          </a:xfrm>
        </p:spPr>
        <p:txBody>
          <a:bodyPr>
            <a:normAutofit fontScale="90000"/>
          </a:bodyPr>
          <a:lstStyle/>
          <a:p>
            <a:r>
              <a:rPr lang="en-IN" dirty="0" smtClean="0"/>
              <a:t/>
            </a:r>
            <a:br>
              <a:rPr lang="en-IN" dirty="0" smtClean="0"/>
            </a:br>
            <a:r>
              <a:rPr lang="en-IN" dirty="0" smtClean="0"/>
              <a:t>1. Create User Guides/Manuals</a:t>
            </a:r>
            <a:br>
              <a:rPr lang="en-IN" dirty="0" smtClean="0"/>
            </a:br>
            <a:endParaRPr lang="en-IN" dirty="0"/>
          </a:p>
        </p:txBody>
      </p:sp>
      <p:sp>
        <p:nvSpPr>
          <p:cNvPr id="4" name="AutoShape 2" descr="Image result for images of individual numbers 1-10"/>
          <p:cNvSpPr>
            <a:spLocks noChangeAspect="1" noChangeArrowheads="1"/>
          </p:cNvSpPr>
          <p:nvPr/>
        </p:nvSpPr>
        <p:spPr bwMode="auto">
          <a:xfrm>
            <a:off x="1301795" y="72310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AutoShape 4" descr="Image result for images of individual numbers 1-10"/>
          <p:cNvSpPr>
            <a:spLocks noChangeAspect="1" noChangeArrowheads="1"/>
          </p:cNvSpPr>
          <p:nvPr/>
        </p:nvSpPr>
        <p:spPr bwMode="auto">
          <a:xfrm>
            <a:off x="837082" y="73972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 name="AutoShape 6" descr="Image result for images of individual numbers 1-1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056" name="Picture 8" descr="How-to-User-Guide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6823" y="1078045"/>
            <a:ext cx="9208394" cy="6141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6026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76517" y="365125"/>
            <a:ext cx="11153105" cy="6022796"/>
          </a:xfrm>
        </p:spPr>
        <p:txBody>
          <a:bodyPr>
            <a:normAutofit/>
          </a:bodyPr>
          <a:lstStyle/>
          <a:p>
            <a:r>
              <a:rPr lang="en-US" b="1" dirty="0"/>
              <a:t>Create a step-by-step guide</a:t>
            </a:r>
            <a:r>
              <a:rPr lang="en-US" dirty="0"/>
              <a:t> to show customers how to make the most effective use of your product/service. The guide should cover extensive details and should enable the customer to find answers to any questions they might have.</a:t>
            </a:r>
          </a:p>
          <a:p>
            <a:r>
              <a:rPr lang="en-US" dirty="0"/>
              <a:t>If you are tech savvy then you may prefer to create a new webpage with screenshots, pictures, and text explaining every detail of your product/service. You can use ‘WordPress’ &amp; ‘</a:t>
            </a:r>
            <a:r>
              <a:rPr lang="en-US" dirty="0" err="1"/>
              <a:t>Canva</a:t>
            </a:r>
            <a:r>
              <a:rPr lang="en-US" dirty="0"/>
              <a:t>’ to create beautiful web-pages. </a:t>
            </a:r>
            <a:r>
              <a:rPr lang="en-US" i="1" dirty="0"/>
              <a:t>This entire page was designed only using these 2 applications.</a:t>
            </a:r>
            <a:endParaRPr lang="en-US" dirty="0"/>
          </a:p>
          <a:p>
            <a:r>
              <a:rPr lang="en-US" dirty="0"/>
              <a:t>Otherwise, you may choose to create it as a digital document using ‘</a:t>
            </a:r>
            <a:r>
              <a:rPr lang="en-US" dirty="0" err="1"/>
              <a:t>Canva</a:t>
            </a:r>
            <a:r>
              <a:rPr lang="en-US" dirty="0"/>
              <a:t>’ or ‘</a:t>
            </a:r>
            <a:r>
              <a:rPr lang="en-US" dirty="0" err="1"/>
              <a:t>Powerpoint</a:t>
            </a:r>
            <a:r>
              <a:rPr lang="en-US" dirty="0"/>
              <a:t>’ (converted into a PDF Document). Then later distribute this Manual or User guide via all of your Support Channels.</a:t>
            </a:r>
          </a:p>
          <a:p>
            <a:endParaRPr lang="en-IN" dirty="0"/>
          </a:p>
        </p:txBody>
      </p:sp>
    </p:spTree>
    <p:extLst>
      <p:ext uri="{BB962C8B-B14F-4D97-AF65-F5344CB8AC3E}">
        <p14:creationId xmlns:p14="http://schemas.microsoft.com/office/powerpoint/2010/main" val="2749756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2.Website </a:t>
            </a:r>
            <a:r>
              <a:rPr lang="en-IN" dirty="0"/>
              <a:t>&amp; Email Optimization</a:t>
            </a:r>
            <a:br>
              <a:rPr lang="en-IN" dirty="0"/>
            </a:br>
            <a:endParaRPr lang="en-IN" dirty="0"/>
          </a:p>
        </p:txBody>
      </p:sp>
      <p:pic>
        <p:nvPicPr>
          <p:cNvPr id="3074" name="Picture 2" descr="Customer-education-best-practices"/>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42222" y="1090463"/>
            <a:ext cx="8494961" cy="5374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3761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a:xfrm>
            <a:off x="193183" y="90152"/>
            <a:ext cx="11900079" cy="6767848"/>
          </a:xfrm>
        </p:spPr>
        <p:txBody>
          <a:bodyPr>
            <a:normAutofit fontScale="92500" lnSpcReduction="20000"/>
          </a:bodyPr>
          <a:lstStyle/>
          <a:p>
            <a:r>
              <a:rPr lang="en-US" b="1" dirty="0"/>
              <a:t>Create digital kits that will make your customers’ lives easier!</a:t>
            </a:r>
            <a:endParaRPr lang="en-US" dirty="0"/>
          </a:p>
          <a:p>
            <a:r>
              <a:rPr lang="en-US" dirty="0"/>
              <a:t>Write simple </a:t>
            </a:r>
            <a:r>
              <a:rPr lang="en-US" b="1" dirty="0"/>
              <a:t>articles</a:t>
            </a:r>
            <a:r>
              <a:rPr lang="en-US" dirty="0"/>
              <a:t> that can answer all the out-of-the-box questions related to your product and include external links to relevant information outside your website. Once these kits are ready, run an educational-email-campaign via ‘</a:t>
            </a:r>
            <a:r>
              <a:rPr lang="en-US" dirty="0" err="1"/>
              <a:t>MailChimp</a:t>
            </a:r>
            <a:r>
              <a:rPr lang="en-US" dirty="0"/>
              <a:t>’ or any other email marketing service.</a:t>
            </a:r>
          </a:p>
          <a:p>
            <a:r>
              <a:rPr lang="en-US" dirty="0"/>
              <a:t>You can also distribute these digital kits across various Social Media Channels. In my experience, it was always easier to sell a product to prospects who’ve already seen the product/service in action. So these articles serve a dual purpose: they can be used to engage &amp; support your existing customers and also used as a Marketing Document to promote &amp; educate your new prospects</a:t>
            </a:r>
          </a:p>
          <a:p>
            <a:r>
              <a:rPr lang="en-US" b="1" dirty="0"/>
              <a:t>Optimize it Further!</a:t>
            </a:r>
            <a:endParaRPr lang="en-US" dirty="0"/>
          </a:p>
          <a:p>
            <a:r>
              <a:rPr lang="en-US" dirty="0"/>
              <a:t>Consider creating a </a:t>
            </a:r>
            <a:r>
              <a:rPr lang="en-US" b="1" dirty="0"/>
              <a:t>Helpdesk / Knowledgebase</a:t>
            </a:r>
            <a:r>
              <a:rPr lang="en-US" dirty="0"/>
              <a:t> that answers all the simple &amp; complex questions, include a section or a webpage for </a:t>
            </a:r>
            <a:r>
              <a:rPr lang="en-US" b="1" dirty="0"/>
              <a:t>FAQs (Frequently Asked Questions)</a:t>
            </a:r>
            <a:r>
              <a:rPr lang="en-US" dirty="0"/>
              <a:t>. [All of these and many more advanced AI-based self-service tools can be easily configured using NHANCE NOW CX Platform].</a:t>
            </a:r>
          </a:p>
          <a:p>
            <a:r>
              <a:rPr lang="en-US" dirty="0"/>
              <a:t>If you are a customer of </a:t>
            </a:r>
            <a:r>
              <a:rPr lang="en-US" dirty="0">
                <a:hlinkClick r:id="rId2"/>
              </a:rPr>
              <a:t>NHANCE NOW</a:t>
            </a:r>
            <a:r>
              <a:rPr lang="en-US" dirty="0"/>
              <a:t>, then you can include a copy of them in your customers’ </a:t>
            </a:r>
            <a:r>
              <a:rPr lang="en-US" dirty="0" err="1"/>
              <a:t>DocBox</a:t>
            </a:r>
            <a:r>
              <a:rPr lang="en-US" dirty="0"/>
              <a:t> and schedule personalized push-notifications reminding them between 2pm and 3pm on Weekdays and Weekends. According to research, the push-notifications sent on </a:t>
            </a:r>
            <a:r>
              <a:rPr lang="en-US" b="1" dirty="0"/>
              <a:t>Wednesday &amp; Friday </a:t>
            </a:r>
            <a:r>
              <a:rPr lang="en-US" dirty="0"/>
              <a:t>between</a:t>
            </a:r>
            <a:r>
              <a:rPr lang="en-US" b="1" dirty="0"/>
              <a:t> 2pm and</a:t>
            </a:r>
            <a:r>
              <a:rPr lang="en-US" dirty="0"/>
              <a:t> </a:t>
            </a:r>
            <a:r>
              <a:rPr lang="en-US" b="1" dirty="0"/>
              <a:t>3pm</a:t>
            </a:r>
            <a:r>
              <a:rPr lang="en-US" dirty="0"/>
              <a:t> had the highest open &amp; engagement-rates</a:t>
            </a:r>
          </a:p>
          <a:p>
            <a:endParaRPr lang="en-IN" dirty="0"/>
          </a:p>
        </p:txBody>
      </p:sp>
    </p:spTree>
    <p:extLst>
      <p:ext uri="{BB962C8B-B14F-4D97-AF65-F5344CB8AC3E}">
        <p14:creationId xmlns:p14="http://schemas.microsoft.com/office/powerpoint/2010/main" val="2649730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a:t>
            </a:r>
            <a:r>
              <a:rPr lang="en-IN" dirty="0"/>
              <a:t> Video Tutorials</a:t>
            </a:r>
            <a:br>
              <a:rPr lang="en-IN" dirty="0"/>
            </a:br>
            <a:endParaRPr lang="en-IN" dirty="0"/>
          </a:p>
        </p:txBody>
      </p:sp>
      <p:pic>
        <p:nvPicPr>
          <p:cNvPr id="4098" name="Picture 2" descr="https://i2.wp.com/blog.nhancenow.com/wp-content/uploads/2019/02/Video-Tutorial-Converted-01.jpg?fit=1024%2C686&amp;ssl=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65915" y="986586"/>
            <a:ext cx="8520701" cy="5708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0854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37882" y="270456"/>
            <a:ext cx="10915918" cy="5906507"/>
          </a:xfrm>
        </p:spPr>
        <p:txBody>
          <a:bodyPr>
            <a:normAutofit fontScale="92500" lnSpcReduction="10000"/>
          </a:bodyPr>
          <a:lstStyle/>
          <a:p>
            <a:r>
              <a:rPr lang="en-US" b="1" dirty="0"/>
              <a:t>Video Tutorials are an excellent way to educate your customers</a:t>
            </a:r>
            <a:r>
              <a:rPr lang="en-US" dirty="0"/>
              <a:t> about effectively utilizing every feature and functionality of your product or services. It’s highly time consuming for your customers to know and understand the actual working of your product/service through Manuals and website content. On the other hand, a video tutorial can produce better results; it can tremendously reduce the volume of support issues, inquiries, and complaints coming in through your support channels.</a:t>
            </a:r>
          </a:p>
          <a:p>
            <a:r>
              <a:rPr lang="en-US" dirty="0"/>
              <a:t> </a:t>
            </a:r>
          </a:p>
          <a:p>
            <a:r>
              <a:rPr lang="en-US" dirty="0"/>
              <a:t>Remember to keep the video short and to the point.</a:t>
            </a:r>
          </a:p>
          <a:p>
            <a:r>
              <a:rPr lang="en-US" dirty="0"/>
              <a:t> </a:t>
            </a:r>
          </a:p>
          <a:p>
            <a:r>
              <a:rPr lang="en-US" b="1" dirty="0"/>
              <a:t>Create an informative video tutorial in four steps –</a:t>
            </a:r>
            <a:r>
              <a:rPr lang="en-US" dirty="0"/>
              <a:t/>
            </a:r>
            <a:br>
              <a:rPr lang="en-US" dirty="0"/>
            </a:br>
            <a:r>
              <a:rPr lang="en-US" dirty="0"/>
              <a:t>1. Create a script for the video</a:t>
            </a:r>
            <a:br>
              <a:rPr lang="en-US" dirty="0"/>
            </a:br>
            <a:r>
              <a:rPr lang="en-US" dirty="0"/>
              <a:t>2. Capture a video through your phone or do a screen recording</a:t>
            </a:r>
            <a:br>
              <a:rPr lang="en-US" dirty="0"/>
            </a:br>
            <a:r>
              <a:rPr lang="en-US" dirty="0"/>
              <a:t>3. Transform the script into an audio file(s)</a:t>
            </a:r>
            <a:br>
              <a:rPr lang="en-US" dirty="0"/>
            </a:br>
            <a:r>
              <a:rPr lang="en-US" dirty="0"/>
              <a:t>4. Use a simple video editor like ‘iMovie’ to patch the video and audio files together.</a:t>
            </a:r>
          </a:p>
          <a:p>
            <a:endParaRPr lang="en-IN" dirty="0"/>
          </a:p>
        </p:txBody>
      </p:sp>
    </p:spTree>
    <p:extLst>
      <p:ext uri="{BB962C8B-B14F-4D97-AF65-F5344CB8AC3E}">
        <p14:creationId xmlns:p14="http://schemas.microsoft.com/office/powerpoint/2010/main" val="60513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a:t>
            </a:r>
            <a:r>
              <a:rPr lang="en-IN" dirty="0"/>
              <a:t> Online Product Demonstration</a:t>
            </a:r>
            <a:br>
              <a:rPr lang="en-IN" dirty="0"/>
            </a:br>
            <a:endParaRPr lang="en-IN" dirty="0"/>
          </a:p>
        </p:txBody>
      </p:sp>
      <p:pic>
        <p:nvPicPr>
          <p:cNvPr id="5122" name="Picture 2" descr="https://i2.wp.com/blog.nhancenow.com/wp-content/uploads/2019/02/Online-Product-Demonstration.jpg?fit=1024%2C683&amp;ssl=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23493" y="1227926"/>
            <a:ext cx="8023538" cy="535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2327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618186" y="365125"/>
            <a:ext cx="10735614" cy="5811838"/>
          </a:xfrm>
        </p:spPr>
        <p:txBody>
          <a:bodyPr>
            <a:normAutofit/>
          </a:bodyPr>
          <a:lstStyle/>
          <a:p>
            <a:r>
              <a:rPr lang="en-US" b="1" dirty="0"/>
              <a:t>Let your customers see your product/service in use.</a:t>
            </a:r>
            <a:r>
              <a:rPr lang="en-US" dirty="0"/>
              <a:t> A product demo video is an essential component to educate both new/trial users and the existing customers. It should be a quick overview of all the key-features of your product; and how your customers can accomplish something useful with those features.</a:t>
            </a:r>
            <a:r>
              <a:rPr lang="en-US" dirty="0" smtClean="0"/>
              <a:t/>
            </a:r>
            <a:br>
              <a:rPr lang="en-US" dirty="0" smtClean="0"/>
            </a:br>
            <a:r>
              <a:rPr lang="en-US" dirty="0" smtClean="0"/>
              <a:t/>
            </a:r>
            <a:br>
              <a:rPr lang="en-US" dirty="0" smtClean="0"/>
            </a:br>
            <a:r>
              <a:rPr lang="en-US" dirty="0"/>
              <a:t>Go the extra mile! Let your customers schedule a live product demo based on the available slots. You can use free meeting schedulers like ‘</a:t>
            </a:r>
            <a:r>
              <a:rPr lang="en-US" dirty="0" err="1">
                <a:hlinkClick r:id="rId2"/>
              </a:rPr>
              <a:t>Calendly</a:t>
            </a:r>
            <a:r>
              <a:rPr lang="en-US" dirty="0"/>
              <a:t>‘, so your customers can pick their own convenient date and time for the product demo. This is a big opportunity for personalization – use the customer data provided by the customer in </a:t>
            </a:r>
            <a:r>
              <a:rPr lang="en-US" dirty="0" err="1"/>
              <a:t>Calendly</a:t>
            </a:r>
            <a:r>
              <a:rPr lang="en-US" dirty="0"/>
              <a:t> form to present a live demo tailored to their actual needs.</a:t>
            </a:r>
            <a:endParaRPr lang="en-IN" dirty="0"/>
          </a:p>
        </p:txBody>
      </p:sp>
    </p:spTree>
    <p:extLst>
      <p:ext uri="{BB962C8B-B14F-4D97-AF65-F5344CB8AC3E}">
        <p14:creationId xmlns:p14="http://schemas.microsoft.com/office/powerpoint/2010/main" val="1600217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5.</a:t>
            </a:r>
            <a:r>
              <a:rPr lang="en-US" dirty="0"/>
              <a:t> </a:t>
            </a:r>
            <a:r>
              <a:rPr lang="en-US" dirty="0" smtClean="0"/>
              <a:t>Case </a:t>
            </a:r>
            <a:r>
              <a:rPr lang="en-US" dirty="0"/>
              <a:t>Studies / Customer Success stories</a:t>
            </a:r>
            <a:br>
              <a:rPr lang="en-US" dirty="0"/>
            </a:br>
            <a:endParaRPr lang="en-IN" dirty="0"/>
          </a:p>
        </p:txBody>
      </p:sp>
      <p:pic>
        <p:nvPicPr>
          <p:cNvPr id="6146" name="Picture 2" descr="https://i2.wp.com/blog.nhancenow.com/wp-content/uploads/2019/02/Case-Study.jpg?fit=1024%2C683&amp;ssl=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43788" y="1027906"/>
            <a:ext cx="8857035" cy="5907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1440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334851" y="244699"/>
            <a:ext cx="11018949" cy="5932264"/>
          </a:xfrm>
        </p:spPr>
        <p:txBody>
          <a:bodyPr>
            <a:normAutofit fontScale="92500" lnSpcReduction="10000"/>
          </a:bodyPr>
          <a:lstStyle/>
          <a:p>
            <a:r>
              <a:rPr lang="en-US" dirty="0"/>
              <a:t>Case study can give an idea about how do other customers use your product/services to achieve success in their business. Talk about any of your successful customers’ journey; how were they able to achieve the expected results using your product/service.</a:t>
            </a:r>
          </a:p>
          <a:p>
            <a:r>
              <a:rPr lang="en-US" dirty="0"/>
              <a:t>These Case-studies can serve as a Promotional Material for your new prospects and as a Motivating/Engagement factor for your existing customers. Design the case-study in a story-form. The readers must be able to easily visualize the key-benefits and perceive the actual product/service value. The tips below can help you craft few beautiful Case-studies for your new prospects with ease.</a:t>
            </a:r>
          </a:p>
          <a:p>
            <a:r>
              <a:rPr lang="en-US" b="1" dirty="0"/>
              <a:t>Here’s the formula to design a good Case Study:</a:t>
            </a:r>
            <a:endParaRPr lang="en-US" dirty="0"/>
          </a:p>
          <a:p>
            <a:r>
              <a:rPr lang="en-US" dirty="0"/>
              <a:t>Start your Case-study with a problem statement which must include all the real challenges faced by your client before getting started with you.</a:t>
            </a:r>
          </a:p>
          <a:p>
            <a:r>
              <a:rPr lang="en-US" dirty="0"/>
              <a:t>Describe your role. Specify your contributions and how did you support them and meet all of their needs during this journey?</a:t>
            </a:r>
          </a:p>
          <a:p>
            <a:r>
              <a:rPr lang="en-US" dirty="0"/>
              <a:t>Clearly &amp; logically outline how they achieved the anticipated result.&lt;</a:t>
            </a:r>
            <a:r>
              <a:rPr lang="en-US" dirty="0" err="1"/>
              <a:t>br</a:t>
            </a:r>
            <a:r>
              <a:rPr lang="en-US" dirty="0"/>
              <a:t>&gt;</a:t>
            </a:r>
          </a:p>
          <a:p>
            <a:endParaRPr lang="en-IN" dirty="0"/>
          </a:p>
        </p:txBody>
      </p:sp>
    </p:spTree>
    <p:extLst>
      <p:ext uri="{BB962C8B-B14F-4D97-AF65-F5344CB8AC3E}">
        <p14:creationId xmlns:p14="http://schemas.microsoft.com/office/powerpoint/2010/main" val="354514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062" y="180305"/>
            <a:ext cx="11147738" cy="1510384"/>
          </a:xfrm>
        </p:spPr>
        <p:txBody>
          <a:bodyPr>
            <a:normAutofit fontScale="90000"/>
          </a:bodyPr>
          <a:lstStyle/>
          <a:p>
            <a:r>
              <a:rPr lang="en-US" dirty="0" smtClean="0"/>
              <a:t>6.Optimize </a:t>
            </a:r>
            <a:r>
              <a:rPr lang="en-US" dirty="0"/>
              <a:t>Customer Experience with </a:t>
            </a:r>
            <a:r>
              <a:rPr lang="en-US" dirty="0" smtClean="0"/>
              <a:t>NHANCE NOW</a:t>
            </a:r>
            <a:r>
              <a:rPr lang="en-US" dirty="0"/>
              <a:t/>
            </a:r>
            <a:br>
              <a:rPr lang="en-US" dirty="0"/>
            </a:br>
            <a:endParaRPr lang="en-IN" dirty="0"/>
          </a:p>
        </p:txBody>
      </p:sp>
      <p:pic>
        <p:nvPicPr>
          <p:cNvPr id="7170" name="Picture 2" descr="https://i1.wp.com/blog.nhancenow.com/wp-content/uploads/2019/02/DEC-Features-Post.jpg?fit=1024%2C536&amp;ssl=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21217" y="1193074"/>
            <a:ext cx="9569921" cy="5009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0973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89397" y="270456"/>
            <a:ext cx="10864403" cy="5906507"/>
          </a:xfrm>
        </p:spPr>
        <p:txBody>
          <a:bodyPr>
            <a:normAutofit/>
          </a:bodyPr>
          <a:lstStyle/>
          <a:p>
            <a:r>
              <a:rPr lang="en-US" dirty="0"/>
              <a:t>NHANCE NOW is a feature-rich Customer Experience Management Platform that can help you automate most part of your post-purchase customer journey.</a:t>
            </a:r>
          </a:p>
          <a:p>
            <a:r>
              <a:rPr lang="en-US" dirty="0"/>
              <a:t>It allows you to automate various actions in multiple customer </a:t>
            </a:r>
            <a:r>
              <a:rPr lang="en-US" dirty="0" err="1"/>
              <a:t>touchpoints</a:t>
            </a:r>
            <a:r>
              <a:rPr lang="en-US" dirty="0"/>
              <a:t>. </a:t>
            </a:r>
            <a:r>
              <a:rPr lang="en-US" i="1" dirty="0"/>
              <a:t>Every customer-business or business-customer interaction is called a ‘touch-point’</a:t>
            </a:r>
            <a:r>
              <a:rPr lang="en-US" dirty="0"/>
              <a:t> and every touch-point has the capability to alter the way how your customer feels about your product, service or brand.</a:t>
            </a:r>
          </a:p>
          <a:p>
            <a:r>
              <a:rPr lang="en-US" dirty="0"/>
              <a:t> </a:t>
            </a:r>
          </a:p>
          <a:p>
            <a:r>
              <a:rPr lang="en-US" dirty="0"/>
              <a:t>The NHANCE NOW’s CX Specialists can help you identify each of these </a:t>
            </a:r>
            <a:r>
              <a:rPr lang="en-US" dirty="0" err="1"/>
              <a:t>touchpoints</a:t>
            </a:r>
            <a:r>
              <a:rPr lang="en-US" dirty="0"/>
              <a:t> and suggest various strategies via which you can automate Customer communications and Engagement.</a:t>
            </a:r>
          </a:p>
          <a:p>
            <a:r>
              <a:rPr lang="en-US" dirty="0"/>
              <a:t>The platform also helps you increase Sales Revenue through its various Marketing Automation Tools that can boost your Upsells &amp; Cross-sells.</a:t>
            </a:r>
          </a:p>
          <a:p>
            <a:endParaRPr lang="en-IN" dirty="0"/>
          </a:p>
        </p:txBody>
      </p:sp>
    </p:spTree>
    <p:extLst>
      <p:ext uri="{BB962C8B-B14F-4D97-AF65-F5344CB8AC3E}">
        <p14:creationId xmlns:p14="http://schemas.microsoft.com/office/powerpoint/2010/main" val="3044339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7577" y="206062"/>
            <a:ext cx="11096223" cy="6651938"/>
          </a:xfrm>
        </p:spPr>
        <p:txBody>
          <a:bodyPr>
            <a:normAutofit fontScale="92500" lnSpcReduction="20000"/>
          </a:bodyPr>
          <a:lstStyle/>
          <a:p>
            <a:r>
              <a:rPr lang="en-US" b="1" u="sng" dirty="0"/>
              <a:t>What you can do with NHANCE NOW?</a:t>
            </a:r>
            <a:endParaRPr lang="en-US" dirty="0"/>
          </a:p>
          <a:p>
            <a:r>
              <a:rPr lang="en-US" dirty="0"/>
              <a:t>It gives you an ample scope to pro-actively engage with your customers via </a:t>
            </a:r>
            <a:r>
              <a:rPr lang="en-US" dirty="0" err="1"/>
              <a:t>SmartPush</a:t>
            </a:r>
            <a:r>
              <a:rPr lang="en-US" dirty="0"/>
              <a:t> Notifications.</a:t>
            </a:r>
          </a:p>
          <a:p>
            <a:r>
              <a:rPr lang="en-US" dirty="0"/>
              <a:t>You can configure a </a:t>
            </a:r>
            <a:r>
              <a:rPr lang="en-US" dirty="0" err="1"/>
              <a:t>HelpCenter</a:t>
            </a:r>
            <a:r>
              <a:rPr lang="en-US" dirty="0"/>
              <a:t> to bring in all the support requests coming in through various channels.</a:t>
            </a:r>
          </a:p>
          <a:p>
            <a:r>
              <a:rPr lang="en-US" dirty="0"/>
              <a:t>You can configure a single or multiple Self-Service Modules for your various customer segments. It can include Self-help videos, FAQs, User Guides, or any other media file that can help your customers have a seamless journey with your business. Additionally, these self-help tools can tremendously reduce the volume of support issues, inquiries and complaints coming in through your support channels.</a:t>
            </a:r>
          </a:p>
          <a:p>
            <a:r>
              <a:rPr lang="en-US" dirty="0"/>
              <a:t>Provide excellent customer support with its Live Chat and Video Call features.</a:t>
            </a:r>
          </a:p>
          <a:p>
            <a:r>
              <a:rPr lang="en-US" dirty="0"/>
              <a:t>Showcase your other products to maximize cross-sell, upsells and resells.</a:t>
            </a:r>
          </a:p>
          <a:p>
            <a:r>
              <a:rPr lang="en-US" dirty="0"/>
              <a:t>Automated Feedback Collection at multiple </a:t>
            </a:r>
            <a:r>
              <a:rPr lang="en-US" dirty="0" err="1"/>
              <a:t>touchpoints</a:t>
            </a:r>
            <a:r>
              <a:rPr lang="en-US" dirty="0"/>
              <a:t>.</a:t>
            </a:r>
          </a:p>
          <a:p>
            <a:r>
              <a:rPr lang="en-US" dirty="0"/>
              <a:t>The Reports &amp; Analytics that lets you know which other product/product categories your specific customer is interested in.</a:t>
            </a:r>
          </a:p>
          <a:p>
            <a:r>
              <a:rPr lang="en-US" dirty="0"/>
              <a:t>Marketing Automation – The platform also has an in-built campaign manager via which you can further maximize your cross-sells, upsells and resells.</a:t>
            </a:r>
          </a:p>
          <a:p>
            <a:endParaRPr lang="en-IN" dirty="0"/>
          </a:p>
        </p:txBody>
      </p:sp>
    </p:spTree>
    <p:extLst>
      <p:ext uri="{BB962C8B-B14F-4D97-AF65-F5344CB8AC3E}">
        <p14:creationId xmlns:p14="http://schemas.microsoft.com/office/powerpoint/2010/main" val="2554634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r>
              <a:rPr lang="en-US" b="1" dirty="0">
                <a:hlinkClick r:id="rId2"/>
              </a:rPr>
              <a:t>NHANCE NOW OFFER | $0 for 1 Year.</a:t>
            </a:r>
            <a:r>
              <a:rPr lang="en-US" dirty="0"/>
              <a:t> Have fun experimenting with all-of-our CX and Campaign Management Tools. To avail this offer/to know more about the NHANCE NOW Platform features and capabilities </a:t>
            </a:r>
            <a:r>
              <a:rPr lang="en-US" b="1" u="sng" dirty="0">
                <a:hlinkClick r:id="rId2"/>
              </a:rPr>
              <a:t>kindly fill-out and submit the demo form</a:t>
            </a:r>
            <a:r>
              <a:rPr lang="en-US" dirty="0"/>
              <a:t>.</a:t>
            </a:r>
          </a:p>
          <a:p>
            <a:r>
              <a:rPr lang="en-US" b="1" dirty="0"/>
              <a:t>Thank you for visiting NHANCE NOW Blog. If you’ve enjoyed reading this Article, please Share it. That will help us a lot! Thank you!</a:t>
            </a:r>
            <a:endParaRPr lang="en-US" dirty="0"/>
          </a:p>
          <a:p>
            <a:endParaRPr lang="en-IN" dirty="0"/>
          </a:p>
        </p:txBody>
      </p:sp>
    </p:spTree>
    <p:extLst>
      <p:ext uri="{BB962C8B-B14F-4D97-AF65-F5344CB8AC3E}">
        <p14:creationId xmlns:p14="http://schemas.microsoft.com/office/powerpoint/2010/main" val="18569565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TotalTime>
  <Words>632</Words>
  <Application>Microsoft Office PowerPoint</Application>
  <PresentationFormat>Widescreen</PresentationFormat>
  <Paragraphs>50</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6 Amazing Ways to Educate your Customer!</vt:lpstr>
      <vt:lpstr>PowerPoint Presentation</vt:lpstr>
      <vt:lpstr> 1. Create User Guides/Manuals </vt:lpstr>
      <vt:lpstr>PowerPoint Presentation</vt:lpstr>
      <vt:lpstr>2.Website &amp; Email Optimization </vt:lpstr>
      <vt:lpstr>PowerPoint Presentation</vt:lpstr>
      <vt:lpstr>3. Video Tutorials </vt:lpstr>
      <vt:lpstr>PowerPoint Presentation</vt:lpstr>
      <vt:lpstr>4. Online Product Demonstration </vt:lpstr>
      <vt:lpstr>PowerPoint Presentation</vt:lpstr>
      <vt:lpstr>5. Case Studies / Customer Success stories </vt:lpstr>
      <vt:lpstr>PowerPoint Presentation</vt:lpstr>
      <vt:lpstr>6.Optimize Customer Experience with NHANCE NOW </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 Amazing Ways to Educate your Customer!</dc:title>
  <dc:creator>vinutha kumari</dc:creator>
  <cp:lastModifiedBy>vinutha kumari</cp:lastModifiedBy>
  <cp:revision>5</cp:revision>
  <dcterms:created xsi:type="dcterms:W3CDTF">2019-03-21T06:50:02Z</dcterms:created>
  <dcterms:modified xsi:type="dcterms:W3CDTF">2019-03-21T10:39:20Z</dcterms:modified>
</cp:coreProperties>
</file>